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notesMasterIdLst>
    <p:notesMasterId r:id="rId25"/>
  </p:notesMasterIdLst>
  <p:handoutMasterIdLst>
    <p:handoutMasterId r:id="rId26"/>
  </p:handoutMasterIdLst>
  <p:sldIdLst>
    <p:sldId id="395" r:id="rId3"/>
    <p:sldId id="740" r:id="rId4"/>
    <p:sldId id="741" r:id="rId5"/>
    <p:sldId id="706" r:id="rId6"/>
    <p:sldId id="742" r:id="rId7"/>
    <p:sldId id="743" r:id="rId8"/>
    <p:sldId id="746" r:id="rId9"/>
    <p:sldId id="744" r:id="rId10"/>
    <p:sldId id="619" r:id="rId11"/>
    <p:sldId id="675" r:id="rId12"/>
    <p:sldId id="721" r:id="rId13"/>
    <p:sldId id="745" r:id="rId14"/>
    <p:sldId id="716" r:id="rId15"/>
    <p:sldId id="718" r:id="rId16"/>
    <p:sldId id="719" r:id="rId17"/>
    <p:sldId id="720" r:id="rId18"/>
    <p:sldId id="710" r:id="rId19"/>
    <p:sldId id="711" r:id="rId20"/>
    <p:sldId id="699" r:id="rId21"/>
    <p:sldId id="696" r:id="rId22"/>
    <p:sldId id="691" r:id="rId23"/>
    <p:sldId id="701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5A"/>
    <a:srgbClr val="007370"/>
    <a:srgbClr val="A99E09"/>
    <a:srgbClr val="E2E7BF"/>
    <a:srgbClr val="E9A317"/>
    <a:srgbClr val="FF6600"/>
    <a:srgbClr val="788943"/>
    <a:srgbClr val="77A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00" autoAdjust="0"/>
    <p:restoredTop sz="94756" autoAdjust="0"/>
  </p:normalViewPr>
  <p:slideViewPr>
    <p:cSldViewPr>
      <p:cViewPr varScale="1">
        <p:scale>
          <a:sx n="108" d="100"/>
          <a:sy n="108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79"/>
    </p:cViewPr>
  </p:sorterViewPr>
  <p:notesViewPr>
    <p:cSldViewPr>
      <p:cViewPr varScale="1">
        <p:scale>
          <a:sx n="81" d="100"/>
          <a:sy n="81" d="100"/>
        </p:scale>
        <p:origin x="31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48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2700" y="-7938"/>
            <a:ext cx="3059113" cy="46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64" tIns="0" rIns="19964" bIns="0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000" i="1">
                <a:solidFill>
                  <a:schemeClr val="tx1"/>
                </a:solidFill>
                <a:effectLst/>
                <a:latin typeface="Swis721 Hv BT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-7938"/>
            <a:ext cx="3059112" cy="46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64" tIns="0" rIns="19964" bIns="0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000" i="1">
                <a:solidFill>
                  <a:schemeClr val="tx1"/>
                </a:solidFill>
                <a:effectLst/>
                <a:latin typeface="Swis721 Hv BT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85800"/>
            <a:ext cx="4662488" cy="3497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19600"/>
            <a:ext cx="520065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3" tIns="46582" rIns="94823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2700" y="8843963"/>
            <a:ext cx="3059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64" tIns="0" rIns="19964" bIns="0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000" i="1">
                <a:solidFill>
                  <a:schemeClr val="tx1"/>
                </a:solidFill>
                <a:effectLst/>
                <a:latin typeface="Swis721 Hv BT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43963"/>
            <a:ext cx="3059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64" tIns="0" rIns="19964" bIns="0" numCol="1" anchor="b" anchorCtr="0" compatLnSpc="1">
            <a:prstTxWarp prst="textNoShape">
              <a:avLst/>
            </a:prstTxWarp>
          </a:bodyPr>
          <a:lstStyle>
            <a:lvl1pPr algn="r" defTabSz="923925">
              <a:defRPr sz="1000" i="1">
                <a:solidFill>
                  <a:schemeClr val="tx1"/>
                </a:solidFill>
                <a:latin typeface="Swis721 Hv BT" charset="0"/>
              </a:defRPr>
            </a:lvl1pPr>
          </a:lstStyle>
          <a:p>
            <a:pPr>
              <a:defRPr/>
            </a:pPr>
            <a:fld id="{5E5C5E02-FD6C-4F77-828C-F937C6643D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964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826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49263" algn="l" defTabSz="8826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898525" algn="l" defTabSz="8826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46200" algn="l" defTabSz="8826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795463" algn="l" defTabSz="8826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A2E1A4-165C-45D0-B0D8-B314AC59B7C3}" type="slidenum">
              <a:rPr lang="en-US" smtClean="0">
                <a:cs typeface="Arial" pitchFamily="34" charset="0"/>
              </a:rPr>
              <a:pPr/>
              <a:t>1</a:t>
            </a:fld>
            <a:endParaRPr lang="en-US" dirty="0" smtClean="0">
              <a:cs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68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Come back to this slide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4ECAF5-E764-4719-BBDC-2DEAF99A4E88}" type="slidenum">
              <a:rPr lang="en-US" smtClean="0"/>
              <a:pPr/>
              <a:t>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3888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24B2F-24B5-4844-8E05-4F48EA0DC6E8}" type="slidenum">
              <a:rPr lang="en-US" smtClean="0"/>
              <a:pPr/>
              <a:t>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8752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9D44E-6A7E-4634-AF7C-42A87DBCB30F}" type="slidenum">
              <a:rPr lang="en-US" smtClean="0"/>
              <a:pPr/>
              <a:t>10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4433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9D44E-6A7E-4634-AF7C-42A87DBCB30F}" type="slidenum">
              <a:rPr lang="en-US" smtClean="0"/>
              <a:pPr/>
              <a:t>13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5061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0303FF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97B9CBFB-0FBB-49F3-9749-D23BE6143A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457D848B-B5CC-44A6-A4E8-23615B25F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97AAE-8D38-4383-A63D-9E350B6EA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A99AB-FED2-4FA3-A4F3-B3DA24ABD2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E9F67-A16D-4F86-B426-3AD280FA6F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264D-DB88-43CE-811D-66569A21A7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C488D-938A-414A-B1A5-FD4C03BFB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86338-2C79-42DA-8D86-68AA44EBC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EF35-4498-4618-9F3C-72C968C606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5387B-B448-4102-9982-38BEBD5534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B11309AE-8EC7-4E22-A95B-BE395FE5F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0F13F-02E4-4B01-A225-EAF1E1DF9A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0F89D-C575-4B00-9522-277AA9FC35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52669-AF43-4163-A2CC-9B180EFF7F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8E956ABA-1AF1-40D8-9A77-134FC4483B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64DEDDC0-8E0B-41E8-9008-F78C78403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61908AFA-FD68-4338-BC04-D703D8434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1F89C64A-4AAC-4DFC-9E33-A8DB55789F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64A055C9-8EA6-424C-9D93-06CC29225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B5626F30-FA37-4E19-9BAE-55271E55D4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Page: </a:t>
            </a:r>
            <a:fld id="{201AD903-4866-42EE-ACE1-16FAAB110F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4438" y="381000"/>
            <a:ext cx="6629400" cy="8382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Page: </a:t>
            </a:r>
            <a:fld id="{8DA567AF-BC1F-48D4-9768-F440E9C858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20" descr="final-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5800" y="5867400"/>
            <a:ext cx="1389063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ransition>
    <p:randomBar dir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100000"/>
        </a:spcBef>
        <a:spcAft>
          <a:spcPct val="100000"/>
        </a:spcAft>
        <a:buClr>
          <a:schemeClr val="accent1"/>
        </a:buClr>
        <a:buSzPct val="64000"/>
        <a:buFont typeface="Monotype Sorts" pitchFamily="2" charset="2"/>
        <a:buChar char="u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0"/>
        </a:spcBef>
        <a:spcAft>
          <a:spcPct val="100000"/>
        </a:spcAft>
        <a:buClr>
          <a:schemeClr val="tx2"/>
        </a:buClr>
        <a:buSzPct val="64000"/>
        <a:buFont typeface="Monotype Sorts" pitchFamily="2" charset="2"/>
        <a:buChar char="v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100000"/>
        </a:spcBef>
        <a:spcAft>
          <a:spcPct val="100000"/>
        </a:spcAft>
        <a:buSzPct val="64000"/>
        <a:buFont typeface="Monotype Sorts" pitchFamily="2" charset="2"/>
        <a:buChar char="t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100000"/>
        </a:spcBef>
        <a:spcAft>
          <a:spcPct val="10000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100000"/>
        </a:spcBef>
        <a:spcAft>
          <a:spcPct val="100000"/>
        </a:spcAft>
        <a:buChar char="•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100000"/>
        </a:spcBef>
        <a:spcAft>
          <a:spcPct val="100000"/>
        </a:spcAft>
        <a:buChar char="•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100000"/>
        </a:spcBef>
        <a:spcAft>
          <a:spcPct val="100000"/>
        </a:spcAft>
        <a:buChar char="•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100000"/>
        </a:spcBef>
        <a:spcAft>
          <a:spcPct val="100000"/>
        </a:spcAft>
        <a:buChar char="•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100000"/>
        </a:spcBef>
        <a:spcAft>
          <a:spcPct val="100000"/>
        </a:spcAft>
        <a:buChar char="•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PRELIMINARY AND CONFIDENTIAL</a:t>
            </a:r>
          </a:p>
        </p:txBody>
      </p:sp>
      <p:sp>
        <p:nvSpPr>
          <p:cNvPr id="471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855D211-DD5A-4B62-B6D0-9D633848FD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nowden@capexconsulti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capexconsulting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828800"/>
            <a:ext cx="69342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en-US" sz="3000" b="1" dirty="0" smtClean="0"/>
              <a:t>Natural Gas </a:t>
            </a:r>
            <a:r>
              <a:rPr lang="en-US" sz="3000" b="1" dirty="0" smtClean="0"/>
              <a:t>Rate Study 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en-US" sz="3000" b="1" dirty="0" smtClean="0"/>
              <a:t>and Long-Term Financial Plan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en-US" sz="1400" b="1" dirty="0" smtClean="0"/>
              <a:t>Presented 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en-US" sz="800" b="1" dirty="0" smtClean="0"/>
              <a:t> </a:t>
            </a:r>
            <a:r>
              <a:rPr lang="en-US" sz="1600" b="1" dirty="0" smtClean="0"/>
              <a:t>November 19, </a:t>
            </a:r>
            <a:r>
              <a:rPr lang="en-US" sz="1600" b="1" dirty="0" smtClean="0"/>
              <a:t>2013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endParaRPr lang="en-US" sz="16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Capex Consulting Group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14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Email:  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hlinkClick r:id="rId3"/>
              </a:rPr>
              <a:t>jsnowden@capexconsulting.com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Web site:    </a:t>
            </a:r>
            <a:r>
              <a:rPr lang="en-US" sz="1400" b="1" dirty="0" smtClean="0">
                <a:hlinkClick r:id="rId4"/>
              </a:rPr>
              <a:t>www.capexconsulting.com</a:t>
            </a:r>
            <a:endParaRPr lang="en-US" sz="1400" b="1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</a:pPr>
            <a:endParaRPr lang="en-US" sz="1400" b="1" dirty="0" smtClean="0"/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1066800" y="304800"/>
            <a:ext cx="7086600" cy="121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Falfurrias Utility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Board Falfurrias, Texas</a:t>
            </a:r>
          </a:p>
        </p:txBody>
      </p:sp>
      <p:pic>
        <p:nvPicPr>
          <p:cNvPr id="4100" name="Picture 27" descr="final-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5867400"/>
            <a:ext cx="18557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47B762AD-BDAA-43D0-A8C2-F369F888FF98}" type="slidenum">
              <a:rPr lang="en-US" smtClean="0"/>
              <a:pPr/>
              <a:t>10</a:t>
            </a:fld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04800"/>
            <a:ext cx="8878889" cy="51816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6548438" cy="8382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/>
              <a:t>Average Cost of Delivered MMBTU, net of Wholesale Gas Cost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295400"/>
            <a:ext cx="788370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02762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43800" cy="6858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err="1" smtClean="0"/>
              <a:t>FUB</a:t>
            </a:r>
            <a:r>
              <a:rPr lang="en-US" dirty="0" smtClean="0"/>
              <a:t> - Current Retail Natural Gas Rate Structure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56" y="990600"/>
            <a:ext cx="8290921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58176"/>
      </p:ext>
    </p:extLst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152400"/>
            <a:ext cx="6629400" cy="6858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/>
              <a:t>Residential Natural Gas Rate Comparison </a:t>
            </a:r>
            <a:br>
              <a:rPr lang="en-US" dirty="0"/>
            </a:br>
            <a:r>
              <a:rPr lang="en-US" dirty="0"/>
              <a:t>Usage = 10 </a:t>
            </a:r>
            <a:r>
              <a:rPr lang="en-US" dirty="0" err="1"/>
              <a:t>CCF</a:t>
            </a:r>
            <a:endParaRPr lang="en-US" dirty="0"/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47B762AD-BDAA-43D0-A8C2-F369F888FF98}" type="slidenum">
              <a:rPr lang="en-US" smtClean="0"/>
              <a:pPr/>
              <a:t>13</a:t>
            </a:fld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859409"/>
            <a:ext cx="7772400" cy="513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156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152400"/>
            <a:ext cx="6629400" cy="6858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Commercial Natural </a:t>
            </a:r>
            <a:r>
              <a:rPr lang="en-US" dirty="0"/>
              <a:t>Gas Rate Comparison </a:t>
            </a:r>
            <a:br>
              <a:rPr lang="en-US" dirty="0"/>
            </a:br>
            <a:r>
              <a:rPr lang="en-US" dirty="0"/>
              <a:t>Usage = </a:t>
            </a:r>
            <a:r>
              <a:rPr lang="en-US" dirty="0" smtClean="0"/>
              <a:t>200 </a:t>
            </a:r>
            <a:r>
              <a:rPr lang="en-US" dirty="0" err="1"/>
              <a:t>CCF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74627"/>
            <a:ext cx="7391400" cy="510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91887"/>
      </p:ext>
    </p:extLst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76200"/>
            <a:ext cx="6629400" cy="5334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/>
              <a:t>Forecast Net Revenue Required from Rates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09600"/>
            <a:ext cx="8936578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16707"/>
      </p:ext>
    </p:extLst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152400"/>
            <a:ext cx="6629400" cy="5334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Forecast Cash Flow under Current Rates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914400"/>
            <a:ext cx="894886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40029"/>
      </p:ext>
    </p:extLst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620000" cy="457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Gas Rates</a:t>
            </a:r>
            <a:r>
              <a:rPr lang="en-US" dirty="0" smtClean="0"/>
              <a:t>: Residential </a:t>
            </a:r>
            <a:r>
              <a:rPr lang="en-US" dirty="0" err="1"/>
              <a:t>I</a:t>
            </a:r>
            <a:r>
              <a:rPr lang="en-US" dirty="0" err="1" smtClean="0"/>
              <a:t>CL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71" y="801000"/>
            <a:ext cx="7593858" cy="52560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705600" cy="457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Gas Rates</a:t>
            </a:r>
            <a:r>
              <a:rPr lang="en-US" dirty="0" smtClean="0"/>
              <a:t>: Residential </a:t>
            </a:r>
            <a:r>
              <a:rPr lang="en-US" dirty="0" err="1" smtClean="0"/>
              <a:t>OCL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71" y="821571"/>
            <a:ext cx="7593858" cy="5214858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467600" cy="4572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Proposed </a:t>
            </a:r>
            <a:r>
              <a:rPr lang="en-US" dirty="0" smtClean="0"/>
              <a:t>Gas Rates</a:t>
            </a:r>
            <a:r>
              <a:rPr lang="en-US" dirty="0" smtClean="0"/>
              <a:t>: Commercial ICL</a:t>
            </a:r>
            <a:endParaRPr lang="en-US" dirty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B598082D-7509-4457-A101-E76EED3BE28D}" type="slidenum">
              <a:rPr lang="en-US" smtClean="0"/>
              <a:pPr/>
              <a:t>19</a:t>
            </a:fld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33400"/>
            <a:ext cx="8686800" cy="56388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152400"/>
            <a:ext cx="6629400" cy="8382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Seven Year Financial Performance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143000"/>
            <a:ext cx="863111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4595"/>
      </p:ext>
    </p:extLst>
  </p:cSld>
  <p:clrMapOvr>
    <a:masterClrMapping/>
  </p:clrMapOvr>
  <p:transition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010400" cy="6096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/>
              <a:t>Proposed Gas Rates: </a:t>
            </a:r>
            <a:r>
              <a:rPr lang="en-US" dirty="0" err="1" smtClean="0"/>
              <a:t>BCDC</a:t>
            </a:r>
            <a:endParaRPr lang="en-US" dirty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8547D838-7062-42C6-A431-3E0B9E7CD165}" type="slidenum">
              <a:rPr lang="en-US" smtClean="0"/>
              <a:pPr/>
              <a:t>20</a:t>
            </a:fld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14400"/>
            <a:ext cx="8655050" cy="48768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76200"/>
            <a:ext cx="6629400" cy="7620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Pro Forma Cash Flow under </a:t>
            </a:r>
            <a:r>
              <a:rPr lang="en-US" dirty="0"/>
              <a:t>Restructured</a:t>
            </a:r>
            <a:r>
              <a:rPr lang="en-US" dirty="0" smtClean="0"/>
              <a:t>  Rates – Average Consumption</a:t>
            </a:r>
            <a:endParaRPr lang="en-US" dirty="0"/>
          </a:p>
        </p:txBody>
      </p:sp>
      <p:sp>
        <p:nvSpPr>
          <p:cNvPr id="399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8CCDD3DB-5715-4174-A671-046CB4960B17}" type="slidenum">
              <a:rPr lang="en-US" smtClean="0"/>
              <a:pPr/>
              <a:t>21</a:t>
            </a:fld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838200"/>
            <a:ext cx="8772983" cy="48768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152400"/>
            <a:ext cx="6629400" cy="5334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Recommended Next Steps</a:t>
            </a:r>
            <a:endParaRPr lang="en-US" dirty="0"/>
          </a:p>
        </p:txBody>
      </p:sp>
      <p:sp>
        <p:nvSpPr>
          <p:cNvPr id="4096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1AF94CEB-C3BD-4791-9617-B2708BEA66B5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609600" y="838200"/>
            <a:ext cx="8001000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Evaluate </a:t>
            </a:r>
            <a:r>
              <a:rPr lang="en-US" sz="2600" dirty="0"/>
              <a:t>no-charge </a:t>
            </a:r>
            <a:r>
              <a:rPr lang="en-US" sz="2600" dirty="0" smtClean="0"/>
              <a:t>gas accounts</a:t>
            </a:r>
            <a:endParaRPr lang="en-US" sz="26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Consider </a:t>
            </a:r>
            <a:r>
              <a:rPr lang="en-US" sz="2600" dirty="0" smtClean="0"/>
              <a:t>billing in hundreds of units instead of thousands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Consider billing in </a:t>
            </a:r>
            <a:r>
              <a:rPr lang="en-US" sz="2600" dirty="0" err="1" smtClean="0"/>
              <a:t>MMBTus</a:t>
            </a:r>
            <a:r>
              <a:rPr lang="en-US" sz="2600" dirty="0" smtClean="0"/>
              <a:t> instead of Cubic Feet </a:t>
            </a:r>
            <a:endParaRPr lang="en-US" sz="260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 smtClean="0"/>
              <a:t>Incorporate </a:t>
            </a:r>
            <a:r>
              <a:rPr lang="en-US" sz="2600" dirty="0" smtClean="0"/>
              <a:t>Staff, Board, and Council comments </a:t>
            </a:r>
            <a:r>
              <a:rPr lang="en-US" sz="2600" dirty="0"/>
              <a:t>into study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/>
              <a:t>Advise ratepayers of proposed increases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/>
              <a:t>Draft rate ordinance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76200"/>
            <a:ext cx="6629400" cy="3810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Operating Expenses Trends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93594"/>
            <a:ext cx="8930136" cy="560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944794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6096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Key Metrics by Customer Class</a:t>
            </a:r>
            <a:endParaRPr lang="en-US" dirty="0"/>
          </a:p>
        </p:txBody>
      </p:sp>
      <p:sp>
        <p:nvSpPr>
          <p:cNvPr id="717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A2C7A7A3-492F-4D7B-8BC3-A910309EFC94}" type="slidenum">
              <a:rPr lang="en-US" smtClean="0"/>
              <a:pPr/>
              <a:t>4</a:t>
            </a:fld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74" y="1143000"/>
            <a:ext cx="7744326" cy="4795609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198"/>
            <a:ext cx="8839200" cy="601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894588"/>
      </p:ext>
    </p:extLst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76200"/>
            <a:ext cx="6629400" cy="4572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History </a:t>
            </a:r>
            <a:r>
              <a:rPr lang="en-US" dirty="0"/>
              <a:t>of Gas Purchases and Sales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2000"/>
            <a:ext cx="8753178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141817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152400"/>
            <a:ext cx="6629400" cy="6096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Advantages of </a:t>
            </a:r>
            <a:r>
              <a:rPr lang="en-US" dirty="0" err="1" smtClean="0"/>
              <a:t>Therm</a:t>
            </a:r>
            <a:r>
              <a:rPr lang="en-US" dirty="0" smtClean="0"/>
              <a:t> Billing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19200"/>
            <a:ext cx="79248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The energy factor of the natural gas </a:t>
            </a:r>
            <a:r>
              <a:rPr lang="en-US" dirty="0" smtClean="0"/>
              <a:t>is derived </a:t>
            </a:r>
            <a:r>
              <a:rPr lang="en-US" dirty="0"/>
              <a:t>from the corresponding monthly statement provided by the City’s wholesale natural gas </a:t>
            </a:r>
            <a:r>
              <a:rPr lang="en-US" dirty="0" smtClean="0"/>
              <a:t>supplier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By billing in </a:t>
            </a:r>
            <a:r>
              <a:rPr lang="en-US" dirty="0" err="1"/>
              <a:t>therms</a:t>
            </a:r>
            <a:r>
              <a:rPr lang="en-US" dirty="0"/>
              <a:t>, </a:t>
            </a:r>
            <a:r>
              <a:rPr lang="en-US" dirty="0" err="1" smtClean="0"/>
              <a:t>FUB’s</a:t>
            </a:r>
            <a:r>
              <a:rPr lang="en-US" dirty="0" smtClean="0"/>
              <a:t> </a:t>
            </a:r>
            <a:r>
              <a:rPr lang="en-US" dirty="0"/>
              <a:t>natural gas customers will pay for the heating value of their natural gas, not the volume of gas </a:t>
            </a:r>
            <a:r>
              <a:rPr lang="en-US" dirty="0" smtClean="0"/>
              <a:t>used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Losses should be reduced as a result of the conversion</a:t>
            </a:r>
          </a:p>
          <a:p>
            <a:pPr lvl="0"/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21432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152400"/>
            <a:ext cx="6629400" cy="6096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/>
              <a:t>Cost of Unsold / Unaccounted Gas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Page: </a:t>
            </a:r>
            <a:fld id="{1F89C64A-4AAC-4DFC-9E33-A8DB55789F4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8001000" cy="394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305628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5638800" cy="381000"/>
          </a:xfrm>
          <a:solidFill>
            <a:schemeClr val="accent4">
              <a:lumMod val="65000"/>
              <a:lumOff val="3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History of Account Growth</a:t>
            </a:r>
          </a:p>
        </p:txBody>
      </p:sp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Page: </a:t>
            </a:r>
            <a:fld id="{973B8F41-29B8-404A-B0B8-790156CDD991}" type="slidenum">
              <a:rPr lang="en-US" smtClean="0"/>
              <a:pPr/>
              <a:t>9</a:t>
            </a:fld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49" y="1066800"/>
            <a:ext cx="8953501" cy="45720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t Sand">
  <a:themeElements>
    <a:clrScheme name="Wet Sand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Wet S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>
            <a:lumMod val="65000"/>
            <a:lumOff val="35000"/>
          </a:schemeClr>
        </a:solidFill>
        <a:ln w="15875">
          <a:noFill/>
          <a:miter lim="800000"/>
          <a:headEnd/>
          <a:tailEnd/>
        </a:ln>
        <a:effectLst/>
      </a:spPr>
      <a:bodyPr lIns="92075" tIns="46038" rIns="92075" bIns="46038" anchor="ctr"/>
      <a:lstStyle>
        <a:defPPr algn="ctr">
          <a:defRPr sz="3600" b="1" dirty="0"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Wet San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t San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t San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t San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t San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t San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t San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48760</TotalTime>
  <Words>309</Words>
  <Application>Microsoft Office PowerPoint</Application>
  <PresentationFormat>On-screen Show (4:3)</PresentationFormat>
  <Paragraphs>68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Monotype Sorts</vt:lpstr>
      <vt:lpstr>Swis721 Hv BT</vt:lpstr>
      <vt:lpstr>Times New Roman</vt:lpstr>
      <vt:lpstr>Wet Sand</vt:lpstr>
      <vt:lpstr>Custom Design</vt:lpstr>
      <vt:lpstr>PowerPoint Presentation</vt:lpstr>
      <vt:lpstr>Seven Year Financial Performance</vt:lpstr>
      <vt:lpstr>Operating Expenses Trends</vt:lpstr>
      <vt:lpstr>Key Metrics by Customer Class</vt:lpstr>
      <vt:lpstr>PowerPoint Presentation</vt:lpstr>
      <vt:lpstr>History of Gas Purchases and Sales</vt:lpstr>
      <vt:lpstr>Advantages of Therm Billing </vt:lpstr>
      <vt:lpstr>Cost of Unsold / Unaccounted Gas</vt:lpstr>
      <vt:lpstr>History of Account Growth</vt:lpstr>
      <vt:lpstr>PowerPoint Presentation</vt:lpstr>
      <vt:lpstr>Average Cost of Delivered MMBTU, net of Wholesale Gas Cost</vt:lpstr>
      <vt:lpstr>FUB - Current Retail Natural Gas Rate Structure</vt:lpstr>
      <vt:lpstr>Residential Natural Gas Rate Comparison  Usage = 10 CCF</vt:lpstr>
      <vt:lpstr>Commercial Natural Gas Rate Comparison  Usage = 200 CCF</vt:lpstr>
      <vt:lpstr>Forecast Net Revenue Required from Rates</vt:lpstr>
      <vt:lpstr>Forecast Cash Flow under Current Rates</vt:lpstr>
      <vt:lpstr>Proposed Gas Rates: Residential ICL</vt:lpstr>
      <vt:lpstr>Proposed Gas Rates: Residential OCL</vt:lpstr>
      <vt:lpstr>Proposed Gas Rates: Commercial ICL</vt:lpstr>
      <vt:lpstr>Proposed Gas Rates: BCDC</vt:lpstr>
      <vt:lpstr>Pro Forma Cash Flow under Restructured  Rates – Average Consumption</vt:lpstr>
      <vt:lpstr>Recommended Next Steps</vt:lpstr>
    </vt:vector>
  </TitlesOfParts>
  <Company>Economists.com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Dan V. Jackson</dc:creator>
  <cp:lastModifiedBy>Jeff Snowden</cp:lastModifiedBy>
  <cp:revision>1029</cp:revision>
  <cp:lastPrinted>2000-02-04T12:16:28Z</cp:lastPrinted>
  <dcterms:created xsi:type="dcterms:W3CDTF">1997-08-12T15:14:48Z</dcterms:created>
  <dcterms:modified xsi:type="dcterms:W3CDTF">2013-11-19T00:33:04Z</dcterms:modified>
</cp:coreProperties>
</file>